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71" r:id="rId4"/>
    <p:sldId id="260" r:id="rId5"/>
    <p:sldId id="268" r:id="rId6"/>
    <p:sldId id="273" r:id="rId7"/>
    <p:sldId id="274" r:id="rId8"/>
    <p:sldId id="272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1FF"/>
    <a:srgbClr val="9DB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81333" autoAdjust="0"/>
  </p:normalViewPr>
  <p:slideViewPr>
    <p:cSldViewPr snapToGrid="0">
      <p:cViewPr varScale="1">
        <p:scale>
          <a:sx n="69" d="100"/>
          <a:sy n="69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1F65-BE5F-47BC-8C93-215D0B03750C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E9753-10D1-452B-AFE3-D1296F3ED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6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8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18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46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764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37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73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9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8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18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7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7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9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8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20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13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9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65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20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86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748" y="4670633"/>
            <a:ext cx="10300252" cy="964854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rgbClr val="D5F1FF"/>
                </a:solidFill>
              </a:rPr>
              <a:t>Quantum Climate Action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748" y="5635487"/>
            <a:ext cx="10300252" cy="741362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rgbClr val="D5F1FF"/>
                </a:solidFill>
              </a:rPr>
              <a:t>Climate Action Through </a:t>
            </a:r>
            <a:r>
              <a:rPr lang="en-GB" dirty="0" smtClean="0">
                <a:solidFill>
                  <a:srgbClr val="D5F1FF"/>
                </a:solidFill>
              </a:rPr>
              <a:t>Technology</a:t>
            </a:r>
            <a:endParaRPr lang="en-GB" dirty="0">
              <a:solidFill>
                <a:srgbClr val="D5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8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8"/>
    </mc:Choice>
    <mc:Fallback xmlns="">
      <p:transition spd="slow" advTm="668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>
                <a:solidFill>
                  <a:srgbClr val="D5F1FF"/>
                </a:solidFill>
              </a:rPr>
              <a:t>Our survival is being threatened</a:t>
            </a:r>
            <a:endParaRPr lang="en-GB" sz="4800" dirty="0">
              <a:solidFill>
                <a:srgbClr val="D5F1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53" y="3849173"/>
            <a:ext cx="4039653" cy="2463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51" y="358840"/>
            <a:ext cx="2174488" cy="217448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737405" y="5854390"/>
            <a:ext cx="2317313" cy="657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rgbClr val="D5F1FF"/>
                </a:solidFill>
              </a:rPr>
              <a:t>Flooding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72386" y="2579299"/>
            <a:ext cx="3389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D5F1FF"/>
                </a:solidFill>
              </a:rPr>
              <a:t>Increased </a:t>
            </a:r>
            <a:r>
              <a:rPr lang="en-GB" sz="3600" dirty="0">
                <a:solidFill>
                  <a:srgbClr val="D5F1FF"/>
                </a:solidFill>
              </a:rPr>
              <a:t>storm activity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17302" y="1510963"/>
            <a:ext cx="2077341" cy="709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 smtClean="0">
                <a:solidFill>
                  <a:srgbClr val="D5F1FF"/>
                </a:solidFill>
              </a:rPr>
              <a:t>Wildfires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7" y="1572608"/>
            <a:ext cx="3132471" cy="1920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32" y="2110395"/>
            <a:ext cx="4357986" cy="21381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t="5269" r="2445" b="1098"/>
          <a:stretch/>
        </p:blipFill>
        <p:spPr>
          <a:xfrm>
            <a:off x="947854" y="3936379"/>
            <a:ext cx="4326673" cy="25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4200" cy="1325563"/>
          </a:xfrm>
        </p:spPr>
        <p:txBody>
          <a:bodyPr>
            <a:normAutofit/>
          </a:bodyPr>
          <a:lstStyle/>
          <a:p>
            <a:r>
              <a:rPr lang="en-GB" sz="4800" dirty="0" smtClean="0">
                <a:solidFill>
                  <a:srgbClr val="D5F1FF"/>
                </a:solidFill>
              </a:rPr>
              <a:t>Electronic computing</a:t>
            </a:r>
            <a:endParaRPr lang="en-GB" sz="4800" dirty="0">
              <a:solidFill>
                <a:srgbClr val="D5F1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1829147"/>
            <a:ext cx="56016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D5F1FF"/>
                </a:solidFill>
              </a:rPr>
              <a:t>Billions of litres of water are cooling </a:t>
            </a:r>
            <a:r>
              <a:rPr lang="en-GB" sz="3600" dirty="0" smtClean="0">
                <a:solidFill>
                  <a:srgbClr val="D5F1FF"/>
                </a:solidFill>
              </a:rPr>
              <a:t>computing servers </a:t>
            </a:r>
            <a:r>
              <a:rPr lang="en-GB" sz="3600" dirty="0">
                <a:solidFill>
                  <a:srgbClr val="D5F1FF"/>
                </a:solidFill>
              </a:rPr>
              <a:t>every day.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89288" y="4586709"/>
            <a:ext cx="57373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600" dirty="0">
                <a:solidFill>
                  <a:srgbClr val="D5F1FF"/>
                </a:solidFill>
              </a:rPr>
              <a:t>Data centres expected to use 15% of global power within the next few years.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1" y="1417084"/>
            <a:ext cx="5062034" cy="29968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"/>
          <a:stretch/>
        </p:blipFill>
        <p:spPr>
          <a:xfrm>
            <a:off x="758283" y="3679902"/>
            <a:ext cx="5067579" cy="29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6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AIS: Advanced Simulation</a:t>
            </a:r>
            <a:endParaRPr lang="en-GB" dirty="0" smtClean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rgbClr val="D5F1FF"/>
                </a:solidFill>
              </a:rPr>
              <a:t>Computing that offers unparalleled accuracy</a:t>
            </a:r>
            <a:endParaRPr lang="en-GB" dirty="0" smtClean="0">
              <a:solidFill>
                <a:srgbClr val="D5F1FF"/>
              </a:solidFill>
            </a:endParaRPr>
          </a:p>
          <a:p>
            <a:endParaRPr lang="en-GB" dirty="0" smtClean="0">
              <a:solidFill>
                <a:srgbClr val="D5F1FF"/>
              </a:solidFill>
            </a:endParaRPr>
          </a:p>
          <a:p>
            <a:endParaRPr lang="en-GB" dirty="0">
              <a:solidFill>
                <a:srgbClr val="D5F1FF"/>
              </a:solidFill>
            </a:endParaRPr>
          </a:p>
          <a:p>
            <a:endParaRPr lang="en-GB" dirty="0" smtClean="0">
              <a:solidFill>
                <a:srgbClr val="D5F1FF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D5F1FF"/>
                </a:solidFill>
              </a:rPr>
              <a:t>Advanced simulations of climat</a:t>
            </a:r>
            <a:r>
              <a:rPr lang="en-GB" dirty="0" smtClean="0">
                <a:solidFill>
                  <a:srgbClr val="D5F1FF"/>
                </a:solidFill>
              </a:rPr>
              <a:t>e prediction</a:t>
            </a:r>
            <a:endParaRPr lang="en-GB" dirty="0" smtClean="0">
              <a:solidFill>
                <a:srgbClr val="D5F1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42" y="4510417"/>
            <a:ext cx="3686366" cy="1822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34073" r="1"/>
          <a:stretch/>
        </p:blipFill>
        <p:spPr>
          <a:xfrm>
            <a:off x="1240460" y="2373444"/>
            <a:ext cx="5097282" cy="1464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01" y="1489557"/>
            <a:ext cx="3975599" cy="2648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9" y="4447845"/>
            <a:ext cx="4057544" cy="20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5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Key Differences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79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5F1FF"/>
                </a:solidFill>
              </a:rPr>
              <a:t>Photonic memory – new technology and </a:t>
            </a:r>
            <a:r>
              <a:rPr lang="en-GB" dirty="0" smtClean="0">
                <a:solidFill>
                  <a:srgbClr val="D5F1FF"/>
                </a:solidFill>
              </a:rPr>
              <a:t>IP.</a:t>
            </a:r>
            <a:endParaRPr lang="en-GB" dirty="0">
              <a:solidFill>
                <a:srgbClr val="D5F1FF"/>
              </a:solidFill>
            </a:endParaRPr>
          </a:p>
          <a:p>
            <a:endParaRPr lang="en-GB" dirty="0" smtClean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Photonic computing – light speed, power efficient, cool.</a:t>
            </a:r>
          </a:p>
          <a:p>
            <a:endParaRPr lang="en-GB" dirty="0" smtClean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Parallel and analogue computing – lends itself to Neural Networks.</a:t>
            </a:r>
          </a:p>
          <a:p>
            <a:endParaRPr lang="en-GB" dirty="0">
              <a:solidFill>
                <a:srgbClr val="D5F1FF"/>
              </a:solidFill>
            </a:endParaRPr>
          </a:p>
          <a:p>
            <a:endParaRPr lang="en-GB" dirty="0" smtClean="0">
              <a:solidFill>
                <a:srgbClr val="D5F1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59" y="662324"/>
            <a:ext cx="3144758" cy="1983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63" y="2161203"/>
            <a:ext cx="2778907" cy="1563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23" y="4528517"/>
            <a:ext cx="2837454" cy="1648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09" y="4528954"/>
            <a:ext cx="2975534" cy="16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9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Use Cases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D5F1FF"/>
                </a:solidFill>
              </a:rPr>
              <a:t>It is assumed that the global emissions will remain the same; what does this mean for global temperature in 5 years time?</a:t>
            </a:r>
          </a:p>
          <a:p>
            <a:endParaRPr lang="en-GB" dirty="0" smtClean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A new chemical process is looking to be commercialised; What is the effect of that product on the environment?</a:t>
            </a:r>
          </a:p>
          <a:p>
            <a:endParaRPr lang="en-GB" dirty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A large solar flare leaves the Sun towards Earth; What will the effect be?</a:t>
            </a:r>
          </a:p>
        </p:txBody>
      </p:sp>
    </p:spTree>
    <p:extLst>
      <p:ext uri="{BB962C8B-B14F-4D97-AF65-F5344CB8AC3E}">
        <p14:creationId xmlns:p14="http://schemas.microsoft.com/office/powerpoint/2010/main" val="357301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Technology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70902" cy="21776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D5F1FF"/>
                </a:solidFill>
              </a:rPr>
              <a:t>The technology used is taken from the latest quantum computing publications.</a:t>
            </a:r>
          </a:p>
          <a:p>
            <a:r>
              <a:rPr lang="en-GB" dirty="0" smtClean="0">
                <a:solidFill>
                  <a:srgbClr val="D5F1FF"/>
                </a:solidFill>
              </a:rPr>
              <a:t>Designs and theories are both derived from publications and built on from a diploma course in optical engineering.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29" y="4090949"/>
            <a:ext cx="4441902" cy="2220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304" y="1825625"/>
            <a:ext cx="2538097" cy="35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7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Next Steps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D5F1FF"/>
                </a:solidFill>
              </a:rPr>
              <a:t>Funding call through first business use case</a:t>
            </a:r>
          </a:p>
          <a:p>
            <a:pPr lvl="1"/>
            <a:r>
              <a:rPr lang="en-GB" sz="2800" dirty="0" smtClean="0">
                <a:solidFill>
                  <a:srgbClr val="D5F1FF"/>
                </a:solidFill>
              </a:rPr>
              <a:t>Request for £25,000 short term project.</a:t>
            </a:r>
          </a:p>
          <a:p>
            <a:pPr lvl="1"/>
            <a:r>
              <a:rPr lang="en-GB" sz="2800" dirty="0" smtClean="0">
                <a:solidFill>
                  <a:srgbClr val="D5F1FF"/>
                </a:solidFill>
              </a:rPr>
              <a:t>Request </a:t>
            </a:r>
            <a:r>
              <a:rPr lang="en-GB" sz="2800" dirty="0" smtClean="0">
                <a:solidFill>
                  <a:srgbClr val="D5F1FF"/>
                </a:solidFill>
              </a:rPr>
              <a:t>for $3m for </a:t>
            </a:r>
            <a:r>
              <a:rPr lang="en-GB" sz="2800" dirty="0" smtClean="0">
                <a:solidFill>
                  <a:srgbClr val="D5F1FF"/>
                </a:solidFill>
              </a:rPr>
              <a:t>24</a:t>
            </a:r>
            <a:r>
              <a:rPr lang="en-GB" sz="2800" dirty="0" smtClean="0">
                <a:solidFill>
                  <a:srgbClr val="D5F1FF"/>
                </a:solidFill>
              </a:rPr>
              <a:t>-24 month project</a:t>
            </a:r>
            <a:endParaRPr lang="en-GB" sz="2800" dirty="0" smtClean="0">
              <a:solidFill>
                <a:srgbClr val="D5F1FF"/>
              </a:solidFill>
            </a:endParaRPr>
          </a:p>
          <a:p>
            <a:pPr lvl="2"/>
            <a:r>
              <a:rPr lang="en-GB" sz="2400" dirty="0" smtClean="0">
                <a:solidFill>
                  <a:srgbClr val="D5F1FF"/>
                </a:solidFill>
              </a:rPr>
              <a:t>On-boarding </a:t>
            </a:r>
            <a:r>
              <a:rPr lang="en-GB" sz="2400" dirty="0">
                <a:solidFill>
                  <a:srgbClr val="D5F1FF"/>
                </a:solidFill>
              </a:rPr>
              <a:t>of </a:t>
            </a:r>
            <a:r>
              <a:rPr lang="en-GB" sz="2400" dirty="0" smtClean="0">
                <a:solidFill>
                  <a:srgbClr val="D5F1FF"/>
                </a:solidFill>
              </a:rPr>
              <a:t>staff</a:t>
            </a:r>
          </a:p>
          <a:p>
            <a:pPr lvl="2"/>
            <a:r>
              <a:rPr lang="en-GB" sz="2400" dirty="0" smtClean="0">
                <a:solidFill>
                  <a:srgbClr val="D5F1FF"/>
                </a:solidFill>
              </a:rPr>
              <a:t>Set up and use of optical software and optical lab.</a:t>
            </a:r>
            <a:endParaRPr lang="en-GB" sz="2400" dirty="0" smtClean="0">
              <a:solidFill>
                <a:srgbClr val="D5F1FF"/>
              </a:solidFill>
            </a:endParaRPr>
          </a:p>
          <a:p>
            <a:pPr lvl="2"/>
            <a:endParaRPr lang="en-GB" sz="2400" dirty="0">
              <a:solidFill>
                <a:srgbClr val="D5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62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Questions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D5F1FF"/>
                </a:solidFill>
              </a:rPr>
              <a:t>For comments and questions</a:t>
            </a:r>
            <a:r>
              <a:rPr lang="en-GB" dirty="0" smtClean="0">
                <a:solidFill>
                  <a:srgbClr val="D5F1FF"/>
                </a:solidFill>
              </a:rPr>
              <a:t>:</a:t>
            </a:r>
          </a:p>
          <a:p>
            <a:endParaRPr lang="en-GB" dirty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Erik Clark</a:t>
            </a:r>
            <a:endParaRPr lang="en-GB" dirty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Mobile: +44 </a:t>
            </a:r>
            <a:r>
              <a:rPr lang="en-GB" dirty="0" smtClean="0">
                <a:solidFill>
                  <a:srgbClr val="D5F1FF"/>
                </a:solidFill>
              </a:rPr>
              <a:t>(0) 7879 958 </a:t>
            </a:r>
            <a:r>
              <a:rPr lang="en-GB" dirty="0" smtClean="0">
                <a:solidFill>
                  <a:srgbClr val="D5F1FF"/>
                </a:solidFill>
              </a:rPr>
              <a:t>118</a:t>
            </a:r>
          </a:p>
          <a:p>
            <a:r>
              <a:rPr lang="en-GB" dirty="0" smtClean="0">
                <a:solidFill>
                  <a:srgbClr val="D5F1FF"/>
                </a:solidFill>
              </a:rPr>
              <a:t>Email: erik_clark@protonmail.com</a:t>
            </a:r>
            <a:endParaRPr lang="en-GB" dirty="0" smtClean="0">
              <a:solidFill>
                <a:srgbClr val="D5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14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6408</TotalTime>
  <Words>257</Words>
  <Application>Microsoft Office PowerPoint</Application>
  <PresentationFormat>Widescreen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Quantum Climate Action</vt:lpstr>
      <vt:lpstr>Our survival is being threatened</vt:lpstr>
      <vt:lpstr>Electronic computing</vt:lpstr>
      <vt:lpstr>AIS: Advanced Simulation</vt:lpstr>
      <vt:lpstr>Key Differences</vt:lpstr>
      <vt:lpstr>Use Cases</vt:lpstr>
      <vt:lpstr>Technology</vt:lpstr>
      <vt:lpstr>Next Steps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Quantum Treaty</dc:title>
  <dc:creator>Microsoft account</dc:creator>
  <cp:lastModifiedBy>Microsoft account</cp:lastModifiedBy>
  <cp:revision>105</cp:revision>
  <dcterms:created xsi:type="dcterms:W3CDTF">2023-11-18T21:45:41Z</dcterms:created>
  <dcterms:modified xsi:type="dcterms:W3CDTF">2024-01-22T02:40:19Z</dcterms:modified>
</cp:coreProperties>
</file>